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Hereditary Societies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529795"/>
          </a:xfrm>
        </p:spPr>
        <p:txBody>
          <a:bodyPr>
            <a:normAutofit/>
          </a:bodyPr>
          <a:lstStyle/>
          <a:p>
            <a:r>
              <a:rPr lang="en-US" dirty="0" smtClean="0"/>
              <a:t>In the U. S. of 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Sumner G. Hunnewell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005" y="586381"/>
            <a:ext cx="2227942" cy="28429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771" y="3247584"/>
            <a:ext cx="2766540" cy="30595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453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variety of hereditary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on...</a:t>
            </a:r>
          </a:p>
          <a:p>
            <a:pPr lvl="1"/>
            <a:r>
              <a:rPr lang="en-US" dirty="0" smtClean="0"/>
              <a:t>descent of a single person (Charlemagne, Elder William Brewster)</a:t>
            </a:r>
          </a:p>
          <a:p>
            <a:pPr lvl="1"/>
            <a:r>
              <a:rPr lang="en-US" dirty="0" smtClean="0"/>
              <a:t>the qualities of a single person (Cincinnati, Colonial Cavaliers)</a:t>
            </a:r>
          </a:p>
          <a:p>
            <a:pPr lvl="1"/>
            <a:r>
              <a:rPr lang="en-US" dirty="0" smtClean="0"/>
              <a:t>a family (Wing Family Association, Stetson Kindred of America...)</a:t>
            </a:r>
          </a:p>
          <a:p>
            <a:pPr lvl="1"/>
            <a:r>
              <a:rPr lang="en-US" dirty="0" smtClean="0"/>
              <a:t>a particular event (</a:t>
            </a:r>
            <a:r>
              <a:rPr lang="en-US" dirty="0"/>
              <a:t>Crusades, </a:t>
            </a:r>
            <a:r>
              <a:rPr lang="en-US" dirty="0" smtClean="0"/>
              <a:t>Mayflower, Valley Forge...)</a:t>
            </a:r>
          </a:p>
          <a:p>
            <a:pPr lvl="1"/>
            <a:r>
              <a:rPr lang="en-US" dirty="0" smtClean="0"/>
              <a:t>a war (Colonial, Revolutionary, 1812, Mexican, Civil...)</a:t>
            </a:r>
          </a:p>
          <a:p>
            <a:pPr lvl="2"/>
            <a:r>
              <a:rPr lang="en-US" dirty="0" smtClean="0"/>
              <a:t>Military order (officers: 1812, Civil War...)</a:t>
            </a:r>
          </a:p>
          <a:p>
            <a:pPr lvl="1"/>
            <a:r>
              <a:rPr lang="en-US" dirty="0" smtClean="0"/>
              <a:t>a geographical area (Jamestown, Indiana, New England...)</a:t>
            </a:r>
          </a:p>
          <a:p>
            <a:pPr lvl="1"/>
            <a:r>
              <a:rPr lang="en-US" dirty="0" smtClean="0"/>
              <a:t>a trade or profession (Flagon &amp; Trencher, Postmasters...)</a:t>
            </a:r>
          </a:p>
          <a:p>
            <a:pPr lvl="1"/>
            <a:r>
              <a:rPr lang="en-US" dirty="0" smtClean="0"/>
              <a:t>a religion (Early Quakers)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920" y="4334206"/>
            <a:ext cx="1475497" cy="20664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816" y="2476387"/>
            <a:ext cx="1464801" cy="21536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893" y="452718"/>
            <a:ext cx="1373552" cy="23194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9715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Men’s / Women’s / Inclusive / Exclusive Hereditary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Societies are particular to men</a:t>
            </a:r>
          </a:p>
          <a:p>
            <a:pPr lvl="1"/>
            <a:r>
              <a:rPr lang="en-US" dirty="0" smtClean="0"/>
              <a:t>“Sons of”</a:t>
            </a:r>
          </a:p>
          <a:p>
            <a:r>
              <a:rPr lang="en-US" dirty="0" smtClean="0"/>
              <a:t>Societies are particular to women</a:t>
            </a:r>
          </a:p>
          <a:p>
            <a:pPr lvl="1"/>
            <a:r>
              <a:rPr lang="en-US" dirty="0" smtClean="0"/>
              <a:t>“Daughters of,” “Ladies of,” “Dames”</a:t>
            </a:r>
          </a:p>
          <a:p>
            <a:r>
              <a:rPr lang="en-US" dirty="0" smtClean="0"/>
              <a:t>Inclusive societies </a:t>
            </a:r>
          </a:p>
          <a:p>
            <a:pPr lvl="1"/>
            <a:r>
              <a:rPr lang="en-US" dirty="0" smtClean="0"/>
              <a:t>Proof to your ancestor or collateral ancestor is sufficient</a:t>
            </a:r>
          </a:p>
          <a:p>
            <a:r>
              <a:rPr lang="en-US" dirty="0" smtClean="0"/>
              <a:t>Exclusive societies</a:t>
            </a:r>
          </a:p>
          <a:p>
            <a:pPr lvl="1"/>
            <a:r>
              <a:rPr lang="en-US" dirty="0" smtClean="0"/>
              <a:t>Usually proposed by two other members</a:t>
            </a:r>
          </a:p>
          <a:p>
            <a:pPr lvl="1"/>
            <a:r>
              <a:rPr lang="en-US" dirty="0" smtClean="0"/>
              <a:t>Invitation only</a:t>
            </a:r>
          </a:p>
          <a:p>
            <a:pPr lvl="1"/>
            <a:r>
              <a:rPr lang="en-US" dirty="0" smtClean="0"/>
              <a:t>Limited membership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82" y="1002081"/>
            <a:ext cx="2042341" cy="28246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07" y="3826700"/>
            <a:ext cx="1968215" cy="27448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6709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Royal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“gateway ancestors” proved to be from royal blood</a:t>
            </a:r>
          </a:p>
          <a:p>
            <a:r>
              <a:rPr lang="en-US" dirty="0" smtClean="0"/>
              <a:t>Inclusive or exclusive</a:t>
            </a:r>
          </a:p>
          <a:p>
            <a:r>
              <a:rPr lang="en-US" dirty="0" smtClean="0"/>
              <a:t>Tend to be more expensive to join</a:t>
            </a:r>
          </a:p>
          <a:p>
            <a:r>
              <a:rPr lang="en-US" dirty="0" smtClean="0"/>
              <a:t>Multiple from which to choose</a:t>
            </a:r>
          </a:p>
          <a:p>
            <a:pPr lvl="1"/>
            <a:r>
              <a:rPr lang="en-US" dirty="0" smtClean="0"/>
              <a:t>any royal blood,</a:t>
            </a:r>
          </a:p>
          <a:p>
            <a:pPr lvl="1"/>
            <a:r>
              <a:rPr lang="en-US" dirty="0" err="1" smtClean="0"/>
              <a:t>Plantaganets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Scottish Kings,</a:t>
            </a:r>
          </a:p>
          <a:p>
            <a:pPr lvl="1"/>
            <a:r>
              <a:rPr lang="en-US" dirty="0" err="1" smtClean="0"/>
              <a:t>Wessex</a:t>
            </a:r>
            <a:r>
              <a:rPr lang="en-US" dirty="0" smtClean="0"/>
              <a:t> Kings,</a:t>
            </a:r>
          </a:p>
          <a:p>
            <a:pPr lvl="1"/>
            <a:r>
              <a:rPr lang="en-US" dirty="0" smtClean="0"/>
              <a:t>French Kings...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00" y="3599144"/>
            <a:ext cx="2046263" cy="26492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6"/>
          <a:stretch/>
        </p:blipFill>
        <p:spPr>
          <a:xfrm rot="10800000">
            <a:off x="9642763" y="1346661"/>
            <a:ext cx="2295131" cy="25520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9348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Hereditary Society weekend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to three weeks in April</a:t>
            </a:r>
          </a:p>
          <a:p>
            <a:r>
              <a:rPr lang="en-US" dirty="0" smtClean="0"/>
              <a:t>Breakfasts, lunches, teas, and dinners</a:t>
            </a:r>
          </a:p>
          <a:p>
            <a:r>
              <a:rPr lang="en-US" dirty="0" smtClean="0"/>
              <a:t>Most extravagant: Order of the Indian Wars of the United States</a:t>
            </a:r>
          </a:p>
          <a:p>
            <a:pPr lvl="1"/>
            <a:r>
              <a:rPr lang="en-US" dirty="0" smtClean="0"/>
              <a:t>Dinners are white / black tie affair</a:t>
            </a:r>
          </a:p>
          <a:p>
            <a:pPr lvl="1"/>
            <a:r>
              <a:rPr lang="en-US" b="1" dirty="0" smtClean="0"/>
              <a:t>This year: </a:t>
            </a:r>
            <a:r>
              <a:rPr lang="en-US" dirty="0" smtClean="0"/>
              <a:t>“The evening carte will include </a:t>
            </a:r>
            <a:r>
              <a:rPr lang="en-US" i="1" dirty="0" smtClean="0"/>
              <a:t>Brunswick Stew Lapin </a:t>
            </a:r>
            <a:r>
              <a:rPr lang="en-US" dirty="0" smtClean="0"/>
              <a:t>as the appetizer, and </a:t>
            </a:r>
            <a:r>
              <a:rPr lang="en-US" i="1" dirty="0" smtClean="0"/>
              <a:t>Traditional English Trifle </a:t>
            </a:r>
            <a:r>
              <a:rPr lang="en-US" dirty="0" smtClean="0"/>
              <a:t>for dessert. The </a:t>
            </a:r>
            <a:r>
              <a:rPr lang="en-US" i="1" dirty="0" err="1" smtClean="0"/>
              <a:t>Entre</a:t>
            </a:r>
            <a:r>
              <a:rPr lang="en-US" i="1" dirty="0" err="1"/>
              <a:t>é</a:t>
            </a:r>
            <a:r>
              <a:rPr lang="en-US" dirty="0" smtClean="0"/>
              <a:t> will include </a:t>
            </a:r>
            <a:r>
              <a:rPr lang="en-US" i="1" dirty="0" err="1" smtClean="0"/>
              <a:t>Antilope</a:t>
            </a:r>
            <a:r>
              <a:rPr lang="en-US" i="1" dirty="0" smtClean="0"/>
              <a:t> </a:t>
            </a:r>
            <a:r>
              <a:rPr lang="en-US" i="1" dirty="0" err="1" smtClean="0"/>
              <a:t>Brais</a:t>
            </a:r>
            <a:r>
              <a:rPr lang="en-US" dirty="0" err="1"/>
              <a:t>é</a:t>
            </a:r>
            <a:r>
              <a:rPr lang="en-US" i="1" dirty="0" err="1" smtClean="0"/>
              <a:t>e</a:t>
            </a:r>
            <a:r>
              <a:rPr lang="en-US" i="1" dirty="0" smtClean="0"/>
              <a:t> – </a:t>
            </a:r>
            <a:r>
              <a:rPr lang="en-US" i="1" dirty="0" err="1" smtClean="0"/>
              <a:t>Longe</a:t>
            </a:r>
            <a:r>
              <a:rPr lang="en-US" i="1" dirty="0" smtClean="0"/>
              <a:t> </a:t>
            </a:r>
            <a:r>
              <a:rPr lang="en-US" i="1" dirty="0" err="1" smtClean="0"/>
              <a:t>R</a:t>
            </a:r>
            <a:r>
              <a:rPr lang="en-US" dirty="0" err="1" smtClean="0"/>
              <a:t>ô</a:t>
            </a:r>
            <a:r>
              <a:rPr lang="en-US" i="1" dirty="0" err="1" smtClean="0"/>
              <a:t>tie</a:t>
            </a:r>
            <a:r>
              <a:rPr lang="en-US" i="1" dirty="0" smtClean="0"/>
              <a:t> et </a:t>
            </a:r>
            <a:r>
              <a:rPr lang="en-US" i="1" dirty="0" err="1" smtClean="0"/>
              <a:t>Saucisse</a:t>
            </a:r>
            <a:r>
              <a:rPr lang="en-US" i="1" dirty="0" smtClean="0"/>
              <a:t> </a:t>
            </a:r>
            <a:r>
              <a:rPr lang="en-US" i="1" dirty="0" err="1" smtClean="0"/>
              <a:t>Grill</a:t>
            </a:r>
            <a:r>
              <a:rPr lang="en-US" dirty="0" err="1"/>
              <a:t>é</a:t>
            </a:r>
            <a:r>
              <a:rPr lang="en-US" i="1" dirty="0" err="1" smtClean="0"/>
              <a:t>e</a:t>
            </a:r>
            <a:r>
              <a:rPr lang="en-US" i="1" dirty="0" smtClean="0"/>
              <a:t> </a:t>
            </a:r>
            <a:r>
              <a:rPr lang="en-US" dirty="0" smtClean="0"/>
              <a:t>followed by </a:t>
            </a:r>
            <a:r>
              <a:rPr lang="en-US" i="1" dirty="0" smtClean="0"/>
              <a:t>Fig et </a:t>
            </a:r>
            <a:r>
              <a:rPr lang="en-US" i="1" dirty="0" err="1" smtClean="0"/>
              <a:t>Marcona</a:t>
            </a:r>
            <a:r>
              <a:rPr lang="en-US" i="1" dirty="0" smtClean="0"/>
              <a:t> </a:t>
            </a:r>
            <a:r>
              <a:rPr lang="en-US" i="1" dirty="0" err="1" smtClean="0"/>
              <a:t>Caille</a:t>
            </a:r>
            <a:r>
              <a:rPr lang="en-US" i="1" dirty="0" smtClean="0"/>
              <a:t> Farcie</a:t>
            </a:r>
            <a:r>
              <a:rPr lang="en-US" dirty="0" smtClean="0"/>
              <a:t>. There will be open bar prior to dinner. Wine will be presented at table for each course. </a:t>
            </a:r>
            <a:r>
              <a:rPr lang="en-US" dirty="0" err="1" smtClean="0"/>
              <a:t>Programme</a:t>
            </a:r>
            <a:r>
              <a:rPr lang="en-US" dirty="0" smtClean="0"/>
              <a:t>, Port and Cigars to follow.”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62"/>
          <a:stretch/>
        </p:blipFill>
        <p:spPr>
          <a:xfrm flipH="1">
            <a:off x="10049853" y="1596043"/>
            <a:ext cx="1490340" cy="28180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9221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/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/ State / Locale</a:t>
            </a:r>
          </a:p>
          <a:p>
            <a:pPr lvl="1"/>
            <a:r>
              <a:rPr lang="en-US" dirty="0" smtClean="0"/>
              <a:t>Differently named based on history of the organization or event</a:t>
            </a:r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Glossy magazines or offset / photocopied newsletters</a:t>
            </a:r>
          </a:p>
          <a:p>
            <a:pPr lvl="1"/>
            <a:r>
              <a:rPr lang="en-US" dirty="0" smtClean="0"/>
              <a:t>PDF e-mail magazines / newsletters</a:t>
            </a:r>
          </a:p>
          <a:p>
            <a:pPr lvl="1"/>
            <a:r>
              <a:rPr lang="en-US" dirty="0" smtClean="0"/>
              <a:t>Membership cards</a:t>
            </a:r>
          </a:p>
          <a:p>
            <a:pPr lvl="1"/>
            <a:r>
              <a:rPr lang="en-US" dirty="0" smtClean="0"/>
              <a:t>Membership certificates</a:t>
            </a:r>
          </a:p>
          <a:p>
            <a:pPr lvl="1"/>
            <a:r>
              <a:rPr lang="en-US" dirty="0" smtClean="0"/>
              <a:t>Insigne</a:t>
            </a:r>
          </a:p>
          <a:p>
            <a:pPr lvl="1"/>
            <a:r>
              <a:rPr lang="en-US" dirty="0" smtClean="0"/>
              <a:t>Life membership</a:t>
            </a:r>
          </a:p>
          <a:p>
            <a:pPr lvl="1"/>
            <a:r>
              <a:rPr lang="en-US" dirty="0" smtClean="0"/>
              <a:t>The Glory of being part of the XYZ group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091" y="3064624"/>
            <a:ext cx="1466553" cy="31837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011" y="1487488"/>
            <a:ext cx="1723586" cy="22974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2798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Ancient and Honorable Artillery Company</a:t>
            </a:r>
          </a:p>
          <a:p>
            <a:pPr lvl="1"/>
            <a:r>
              <a:rPr lang="en-US" dirty="0" smtClean="0"/>
              <a:t>Right of descent member</a:t>
            </a:r>
          </a:p>
          <a:p>
            <a:r>
              <a:rPr lang="en-US" dirty="0"/>
              <a:t>Society of Colonial Wars</a:t>
            </a:r>
          </a:p>
          <a:p>
            <a:pPr lvl="1"/>
            <a:r>
              <a:rPr lang="en-US" dirty="0"/>
              <a:t>Enamored with this group since I was in my 20s (</a:t>
            </a:r>
            <a:r>
              <a:rPr lang="en-US" dirty="0" smtClean="0"/>
              <a:t>exclusive)</a:t>
            </a:r>
          </a:p>
          <a:p>
            <a:r>
              <a:rPr lang="en-US" dirty="0" smtClean="0"/>
              <a:t>Order of the Founders and Patriots of America</a:t>
            </a:r>
          </a:p>
          <a:p>
            <a:pPr lvl="1"/>
            <a:r>
              <a:rPr lang="en-US" dirty="0" smtClean="0"/>
              <a:t>Meant to be difficult to join (exclusive) – seven members in Missouri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CHECK OUT:  hereditary.us website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758" y="668684"/>
            <a:ext cx="1806550" cy="23691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090" y="3142658"/>
            <a:ext cx="1841774" cy="30008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2040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99</TotalTime>
  <Words>430</Words>
  <Application>Microsoft Office PowerPoint</Application>
  <PresentationFormat>Widescreen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Hereditary Societies</vt:lpstr>
      <vt:lpstr>Number of variety of hereditary societies</vt:lpstr>
      <vt:lpstr>Men’s / Women’s / Inclusive / Exclusive Hereditary Societies</vt:lpstr>
      <vt:lpstr>Royal Societies</vt:lpstr>
      <vt:lpstr>Hereditary Society weekend</vt:lpstr>
      <vt:lpstr>Structure / Benefits</vt:lpstr>
      <vt:lpstr>My Favorites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Hereditary Societies</dc:title>
  <dc:creator>Hildifons Took</dc:creator>
  <cp:lastModifiedBy>Hildifons Took</cp:lastModifiedBy>
  <cp:revision>11</cp:revision>
  <dcterms:created xsi:type="dcterms:W3CDTF">2018-03-28T16:49:16Z</dcterms:created>
  <dcterms:modified xsi:type="dcterms:W3CDTF">2018-04-22T01:49:14Z</dcterms:modified>
</cp:coreProperties>
</file>